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3" r:id="rId3"/>
    <p:sldId id="344" r:id="rId4"/>
    <p:sldId id="324" r:id="rId5"/>
    <p:sldId id="325" r:id="rId6"/>
    <p:sldId id="327" r:id="rId7"/>
    <p:sldId id="342" r:id="rId8"/>
    <p:sldId id="341" r:id="rId9"/>
    <p:sldId id="330" r:id="rId10"/>
    <p:sldId id="331" r:id="rId11"/>
    <p:sldId id="332" r:id="rId12"/>
    <p:sldId id="333" r:id="rId13"/>
    <p:sldId id="315" r:id="rId14"/>
    <p:sldId id="340" r:id="rId15"/>
    <p:sldId id="343" r:id="rId16"/>
    <p:sldId id="339" r:id="rId17"/>
    <p:sldId id="334" r:id="rId18"/>
    <p:sldId id="346" r:id="rId19"/>
    <p:sldId id="32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294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5 класс</c:v>
                </c:pt>
              </c:strCache>
            </c:strRef>
          </c:tx>
          <c:cat>
            <c:strRef>
              <c:f>Sheet1!$B$1:$K$1</c:f>
              <c:strCache>
                <c:ptCount val="10"/>
                <c:pt idx="0">
                  <c:v>ответственность</c:v>
                </c:pt>
                <c:pt idx="1">
                  <c:v>бережливость</c:v>
                </c:pt>
                <c:pt idx="2">
                  <c:v>дисциплина</c:v>
                </c:pt>
                <c:pt idx="3">
                  <c:v>отношение к учёбе</c:v>
                </c:pt>
                <c:pt idx="4">
                  <c:v>отношение к труду</c:v>
                </c:pt>
                <c:pt idx="5">
                  <c:v>коллективизм</c:v>
                </c:pt>
                <c:pt idx="6">
                  <c:v>отзывчивость</c:v>
                </c:pt>
                <c:pt idx="7">
                  <c:v>честность</c:v>
                </c:pt>
                <c:pt idx="8">
                  <c:v>скромность</c:v>
                </c:pt>
                <c:pt idx="9">
                  <c:v>культурный уровень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40</c:v>
                </c:pt>
                <c:pt idx="1">
                  <c:v>85</c:v>
                </c:pt>
                <c:pt idx="2">
                  <c:v>53</c:v>
                </c:pt>
                <c:pt idx="3">
                  <c:v>70</c:v>
                </c:pt>
                <c:pt idx="4">
                  <c:v>64</c:v>
                </c:pt>
                <c:pt idx="5">
                  <c:v>50</c:v>
                </c:pt>
                <c:pt idx="6">
                  <c:v>70</c:v>
                </c:pt>
                <c:pt idx="7">
                  <c:v>62</c:v>
                </c:pt>
                <c:pt idx="8">
                  <c:v>70</c:v>
                </c:pt>
                <c:pt idx="9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6 класс</c:v>
                </c:pt>
              </c:strCache>
            </c:strRef>
          </c:tx>
          <c:cat>
            <c:strRef>
              <c:f>Sheet1!$B$1:$K$1</c:f>
              <c:strCache>
                <c:ptCount val="10"/>
                <c:pt idx="0">
                  <c:v>ответственность</c:v>
                </c:pt>
                <c:pt idx="1">
                  <c:v>бережливость</c:v>
                </c:pt>
                <c:pt idx="2">
                  <c:v>дисциплина</c:v>
                </c:pt>
                <c:pt idx="3">
                  <c:v>отношение к учёбе</c:v>
                </c:pt>
                <c:pt idx="4">
                  <c:v>отношение к труду</c:v>
                </c:pt>
                <c:pt idx="5">
                  <c:v>коллективизм</c:v>
                </c:pt>
                <c:pt idx="6">
                  <c:v>отзывчивость</c:v>
                </c:pt>
                <c:pt idx="7">
                  <c:v>честность</c:v>
                </c:pt>
                <c:pt idx="8">
                  <c:v>скромность</c:v>
                </c:pt>
                <c:pt idx="9">
                  <c:v>культурный уровень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>
                  <c:v>42</c:v>
                </c:pt>
                <c:pt idx="1">
                  <c:v>85</c:v>
                </c:pt>
                <c:pt idx="2">
                  <c:v>62</c:v>
                </c:pt>
                <c:pt idx="3">
                  <c:v>72</c:v>
                </c:pt>
                <c:pt idx="4">
                  <c:v>64</c:v>
                </c:pt>
                <c:pt idx="5">
                  <c:v>60</c:v>
                </c:pt>
                <c:pt idx="6">
                  <c:v>72</c:v>
                </c:pt>
                <c:pt idx="7">
                  <c:v>60</c:v>
                </c:pt>
                <c:pt idx="8">
                  <c:v>76</c:v>
                </c:pt>
                <c:pt idx="9">
                  <c:v>77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7 класс</c:v>
                </c:pt>
              </c:strCache>
            </c:strRef>
          </c:tx>
          <c:cat>
            <c:strRef>
              <c:f>Sheet1!$B$1:$K$1</c:f>
              <c:strCache>
                <c:ptCount val="10"/>
                <c:pt idx="0">
                  <c:v>ответственность</c:v>
                </c:pt>
                <c:pt idx="1">
                  <c:v>бережливость</c:v>
                </c:pt>
                <c:pt idx="2">
                  <c:v>дисциплина</c:v>
                </c:pt>
                <c:pt idx="3">
                  <c:v>отношение к учёбе</c:v>
                </c:pt>
                <c:pt idx="4">
                  <c:v>отношение к труду</c:v>
                </c:pt>
                <c:pt idx="5">
                  <c:v>коллективизм</c:v>
                </c:pt>
                <c:pt idx="6">
                  <c:v>отзывчивость</c:v>
                </c:pt>
                <c:pt idx="7">
                  <c:v>честность</c:v>
                </c:pt>
                <c:pt idx="8">
                  <c:v>скромность</c:v>
                </c:pt>
                <c:pt idx="9">
                  <c:v>культурный уровень</c:v>
                </c:pt>
              </c:strCache>
            </c:strRef>
          </c:cat>
          <c:val>
            <c:numRef>
              <c:f>Sheet1!$B$4:$K$4</c:f>
              <c:numCache>
                <c:formatCode>General</c:formatCode>
                <c:ptCount val="10"/>
                <c:pt idx="0">
                  <c:v>47</c:v>
                </c:pt>
                <c:pt idx="1">
                  <c:v>87</c:v>
                </c:pt>
                <c:pt idx="2">
                  <c:v>73</c:v>
                </c:pt>
                <c:pt idx="3">
                  <c:v>77</c:v>
                </c:pt>
                <c:pt idx="4">
                  <c:v>67</c:v>
                </c:pt>
                <c:pt idx="5">
                  <c:v>65</c:v>
                </c:pt>
                <c:pt idx="6">
                  <c:v>77</c:v>
                </c:pt>
                <c:pt idx="7">
                  <c:v>65</c:v>
                </c:pt>
                <c:pt idx="8">
                  <c:v>77</c:v>
                </c:pt>
                <c:pt idx="9">
                  <c:v>82</c:v>
                </c:pt>
              </c:numCache>
            </c:numRef>
          </c:val>
        </c:ser>
        <c:marker val="1"/>
        <c:axId val="141097984"/>
        <c:axId val="141112064"/>
      </c:lineChart>
      <c:catAx>
        <c:axId val="141097984"/>
        <c:scaling>
          <c:orientation val="minMax"/>
        </c:scaling>
        <c:axPos val="b"/>
        <c:numFmt formatCode="General" sourceLinked="1"/>
        <c:tickLblPos val="nextTo"/>
        <c:txPr>
          <a:bodyPr rot="-2700000" vert="horz"/>
          <a:lstStyle/>
          <a:p>
            <a:pPr>
              <a:defRPr/>
            </a:pPr>
            <a:endParaRPr lang="ru-RU"/>
          </a:p>
        </c:txPr>
        <c:crossAx val="141112064"/>
        <c:crosses val="autoZero"/>
        <c:auto val="1"/>
        <c:lblAlgn val="ctr"/>
        <c:lblOffset val="100"/>
        <c:tickLblSkip val="1"/>
        <c:tickMarkSkip val="1"/>
      </c:catAx>
      <c:valAx>
        <c:axId val="141112064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41097984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91E229F-DCD0-4301-81FB-92061D59A06D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8AC5190-8178-4883-AD32-5A4F397E5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du.apatity.ru/?page_id=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42984"/>
            <a:ext cx="9036496" cy="2232248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«Класс – это много Я»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9184" y="5214950"/>
            <a:ext cx="7344816" cy="1827597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Сорокина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Ирина Александровна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 8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«Б» класса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     ООШ     №   3    г.  Апатиты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воспитание общей культуры;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воспитание личности, формирование дружного отзывчивого коллектива;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коммуникативных навыков;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у учащихся качеств: активность, ответственность, самостоятельность, инициатива;  формирование активной жизненной позиции;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взаимопонимания, уважения друг к другу, стремления к взаимодействию.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формирования сознания: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организации деятельности: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воспитательных ситуаций.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стимулирования: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поощрение;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неодобрение.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реализации: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тематические классные часы «Жизнь нашего класса», «Что такое дружба? Кто такой друг?»,  «Как правильно мириться?», «Что такое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?» и т.д.;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занятия с элементами тренинга по программе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Коблик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Е.Г. «Первый раз в пятый класс», по программе «Центра психолого-педагогической, медицинской и социальной помощи»: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«Наш многогранный мир», «Умеем общаться без агрессии»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«Дни именинника»;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посещения: библиотек, выставок, кинотеатров, участие в культурных мероприятиях, проводимых в классе, школе, городе;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общешкольное мероприятие «Минута славы»;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спортивные мероприятия (в т.ч. школьная спартакиада);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собрания «Конфликты наших детей», «Общее и индивидуальное», «Особенности подросткового возраста» и т.д</a:t>
            </a:r>
            <a:r>
              <a:rPr lang="ru-RU" dirty="0" smtClean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Формы реализации: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4522" y="1268760"/>
            <a:ext cx="8229600" cy="473200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Личностно-ориентированные технологии.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Технологии сотрудничества.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Технологии социально-психологического тренинга.</a:t>
            </a: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технологии.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Проектные технологии.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Технологии обучающих игр.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Информационно-коммуникативные технологии.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74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учёт возрастных особенностей подросткового возраста (небольшой опыт в решении межличностных проблем, слабость волевых процессов, высокая степень раздражительности и т.д.);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информирование детей и практическая отработка навыков с целью противодействия формированию негативных взаимоотношений;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необходимость иметь грамотного педагога-наставника с целью своевременного оказания помощи в разрешении конфликтов, развития умения поставить себя на место другого человека.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Опыт реализации: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26"/>
            <a:ext cx="8401080" cy="4221365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приобрести такие качества как: самостоятельность, инициативность, толерантность, ответственность;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осознать ценность как сходства, так и различий между людьми, использовать эти знания на практике;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работать в команде;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разрешать межличностные конфликты;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оценивать свою деятельность и деятельность других и т.п.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результате реализации проекта учащиеся смогут: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D:\для конкурса\фото\поппрыгунч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937491"/>
          </a:xfrm>
        </p:spPr>
        <p:txBody>
          <a:bodyPr>
            <a:noAutofit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классный коллектив остаётся стабильным на протяжении всего периода обучения в школе;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взаимоотношения между детьми улучшились, количество конфликтов уменьшилось;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стали лучше понимать себя, поведение стало более осознанным;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активность учащихся при проведении мероприятий возросла;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 всеми обучающимися и их родителями сложились доверительные отношения.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деятельности: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45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воспитанности                                    по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Капутиной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Н.П.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5"/>
          <p:cNvGraphicFramePr>
            <a:graphicFrameLocks noGrp="1" noChangeAspect="1"/>
          </p:cNvGraphicFramePr>
          <p:nvPr>
            <p:ph idx="1"/>
          </p:nvPr>
        </p:nvGraphicFramePr>
        <p:xfrm>
          <a:off x="357158" y="1428736"/>
          <a:ext cx="8501122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849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5211" y="1052736"/>
            <a:ext cx="8229600" cy="5044016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Алгоритм решения конфликтной педагогической ситуации. [Электронный ресурс] - Апатиты, [2017]. – Режим доступа: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http://edu.apatity.ru/?page_id=53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Взаимодействие с семьями воспитанников с целью формирования у детей читательского интереса. [Электронный ресурс] – Мурманск, [2016]. – Режим доступа: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cdb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murmansk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sotrudnichestvo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biblioteki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dou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-122016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Правила эффективного общения с детьми (конспект занятия) [Электронный ресурс] - Апатиты, [2018];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Психологический климат в классе.  [Электронный ресурс] - Апатиты, [2019].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Самое главное оружие или Как правильно формулировать свои мысли (методическая разработка психологического практикума для педагогов). Публикация на сайте ИМЦ «Олимп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Соркина И.А. Секреты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пятиклассников (конспект занятия для педагогов). [Электронный ресурс] - Апатиты, [2018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И.А. Создание эмоционально-благоприятной атмосферы в классе, как один из факторов профилактики безнадзорности и правонарушений несовершеннолетних.  -Сборник материалов регионального научно-методического семинара «Система работы образовательной организации по профилактике безнадзорности и правонарушений несовершеннолетних»,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Мурманск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2017.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9412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Список публикаций и печатных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85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Требования к современному подростку: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жизненная позиция;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активность;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умение общаться, навыки сотрудничества;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самоорганизация, самостоятельность;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уверенность в себе, лидерские способности;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быть эффективным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самодостаточным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полезным и нужным.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Краткая аннотация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– деятельность классного руководителя по формированию дружного коллектива, каждый член которого является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самодостаточной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личностью.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Реализуется в три этапа, на базе МБОУ ООШ №3 г. Апатиты.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Нацелен на формирование ключевых компетенций, определяющих современное качество образования.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Идея – формирование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экологичных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взаимоотношений в среде сверстников, обретение новых знаний, умений, навыков, которые пригодятся в реальной жизни.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393561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реализуется в три этапа: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1.Подготовительный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(анализ ситуации): сентябрь 2017.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2. Основной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(октябрь 2017 - апрель 2021)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3. Заключительный этап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(подведение итогов): май 2021.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Сроки реализации проекта: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сентябрь 2017 – </a:t>
            </a:r>
            <a:r>
              <a:rPr lang="ru-RU" sz="3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 2021гг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наличие межличностных конфликтов между одноклассниками;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недостаточная активностью детей при проведении мероприятий;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наличие у подростков трудностей в осознании сильных сторон своей личности.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Описание проблемы: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подростковый возраст – переломный период, связанный с овладением новыми ролями; это влечёт за собой повышение уровня конфликтности в подростковой среде;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ученический коллектив – среда обитания ребёнка и модель общества, база накопления социального опыта (подросток должен усвоить и присвоить опыт социального поведения);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наличии благоприятной среды наиболее полно развивается индивидуальность учащегося;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 руководством взрослого, с помощью специально организованной деятельности, опираясь на индивидуальность каждого учащегося, возможно сплотить коллектив, сделать пребывание в нём каждого ребёнка комфортным и безопасным.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учащиеся 5-8 классов (МБОУ ООШ № 3 г. Апатиты);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родители обучающихся.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классный руководитель;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заместитель директора по ВР: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педагог-психолог;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социальный педагог;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психологи МСЦ;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библиотекари.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целевые группы: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всех детей есть проблемы со здоровьем, и не только со зрением (дети учатся в специальном коррекционном классе для детей со зрительным дефектом, в классе два ребёнка-инвалида);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классе всего 9 человек (сложно сохранять обособленность, легко доминировать подросткам, нарушающим порядок в классе, недостаточно места для разнообразия мыслей и впечатлений).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класса: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развитие у подростков положительного восприятия окружающих, осознание каждым участником своей индивидуальности; развитие групповой сплочённости учащихся.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5538</TotalTime>
  <Words>992</Words>
  <Application>Microsoft Office PowerPoint</Application>
  <PresentationFormat>Экран (4:3)</PresentationFormat>
  <Paragraphs>117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Проект «Класс – это много Я»</vt:lpstr>
      <vt:lpstr>Краткая аннотация</vt:lpstr>
      <vt:lpstr>Слайд 3</vt:lpstr>
      <vt:lpstr> Сроки реализации проекта:  сентябрь 2017 – май 2021гг. </vt:lpstr>
      <vt:lpstr>Описание проблемы:</vt:lpstr>
      <vt:lpstr>Актуальность:</vt:lpstr>
      <vt:lpstr>Основные целевые группы:</vt:lpstr>
      <vt:lpstr>Особенности класса: </vt:lpstr>
      <vt:lpstr>Цель:</vt:lpstr>
      <vt:lpstr>Задачи:</vt:lpstr>
      <vt:lpstr>Методы реализации:</vt:lpstr>
      <vt:lpstr>Формы реализации:</vt:lpstr>
      <vt:lpstr>Технологии:</vt:lpstr>
      <vt:lpstr>Опыт реализации:</vt:lpstr>
      <vt:lpstr>В результате реализации проекта учащиеся смогут: </vt:lpstr>
      <vt:lpstr>Слайд 16</vt:lpstr>
      <vt:lpstr>Результаты деятельности:</vt:lpstr>
      <vt:lpstr>Уровень воспитанности                                    по Капутиной Н.П.</vt:lpstr>
      <vt:lpstr>Список публикаций и печатных работ</vt:lpstr>
    </vt:vector>
  </TitlesOfParts>
  <Company>Школа №4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Педсовет по теме: Преемственность между начальным и средним звеном</dc:title>
  <dc:creator>Windows XP</dc:creator>
  <cp:lastModifiedBy>Tigra</cp:lastModifiedBy>
  <cp:revision>152</cp:revision>
  <dcterms:created xsi:type="dcterms:W3CDTF">2011-05-18T00:22:34Z</dcterms:created>
  <dcterms:modified xsi:type="dcterms:W3CDTF">2020-10-18T11:52:21Z</dcterms:modified>
</cp:coreProperties>
</file>